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1760" r:id="rId2"/>
    <p:sldId id="1731" r:id="rId3"/>
    <p:sldId id="1733" r:id="rId4"/>
    <p:sldId id="1777" r:id="rId5"/>
    <p:sldId id="1778" r:id="rId6"/>
    <p:sldId id="1779" r:id="rId7"/>
    <p:sldId id="1780" r:id="rId8"/>
    <p:sldId id="1764" r:id="rId9"/>
    <p:sldId id="1735" r:id="rId10"/>
    <p:sldId id="1784" r:id="rId11"/>
    <p:sldId id="1781" r:id="rId12"/>
    <p:sldId id="1782" r:id="rId13"/>
    <p:sldId id="1783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4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8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E0E098-284F-4868-9CBE-E05311983E77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67A49-C1F7-4EA4-9417-6FF069CD12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264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399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1062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057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1757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26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997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460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281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340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046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278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315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2FDFC1-8134-4C48-8D2B-CC92C0107CB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780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23C858-D035-D0CC-B096-4F7CC73322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A1A5DA4-0F64-4E1C-396B-CA050EEC8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120EA3-05EC-41D0-F87E-B4C73B924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DBC244-64FC-6EA4-6D4E-9019B410C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EC9830-D591-FA20-22A5-AD8152C21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166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2A2774-4A5D-ED25-5030-FFCD5736C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6C9FD0F-EB1F-5997-2023-B981AD8F24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12CAC2-96B0-B306-5687-231288A06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B6CCB7-0A36-8CF5-A2C7-C3ACF664D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EB60F0-68BC-BD98-7C72-8921A1C48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000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02357D2-067C-1217-EFC2-61D0A63023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C82D727-8872-E299-B67A-4660679044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5DB625-6321-177F-9A86-FAE1D7B9A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BB209A-B053-998A-CA9C-5B30B5EB0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00F40B-9395-9E64-30BF-B4B135FD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6978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669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71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68BBC2-66B3-73CB-76A2-11C639650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EB9E8C-7F3D-DF1A-F4A2-BF848B88D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D2F6CA-A347-29F5-C045-90582E8B9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E8F2DD-9A65-86C3-D630-B0D7936D5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F16F97-26BB-8587-9BEF-2730F266E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022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D55669-1859-066E-9BAD-6F3C7F62F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4C2104-988C-54EE-223F-AB0DF8907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D61D7E-AEA3-7CB3-8A1A-A15D50020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EEA33A-EE54-E69F-3CE6-99DE12B39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4854FF-D571-D0F4-E433-6E01DB8DB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0726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EEE9D5-9815-F086-A91F-BEAF6769F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32031C-FB8A-ECD7-979A-F00C22882F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010F8B-8F03-1D16-01AF-38A7EBC3D0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8CF42D-F2EA-A765-2524-7273F6359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D9DF8D-6E0A-6CE5-884A-9AFDC7DBE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19247DE-4DE7-FF51-F317-A8E1EA27C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328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05AF08-B8D5-C8D8-1B07-269EAC5A8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2904723-0B58-1F62-94F0-EA7E813AA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7AD2B0-D9D3-DF12-8A17-FAED8E379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A38E1B3-C0A2-DEB0-64F1-AFB0876964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C037D39-E52D-280A-45C4-9B3D2DB6D8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3942755-5CC8-8EEB-5B07-C9117E420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909B7F8-539E-568D-A70A-D022FF140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87249B7-8C50-1E88-9DDE-977FB3FB2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314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947AD8-D1DB-14E6-07BD-A53FC61F3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392341-376D-B2A0-7348-CE7F1E16E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C0CA0D0-3007-B493-C0C8-8DB26B760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D33B5E-EAA0-592D-8B1E-9EE3FF51E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441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BA27555-AA4F-B972-890D-8BE32BC70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4C4D1CA-F1C4-57D7-E7B8-434093FD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B83C76-7C79-E7B8-B2CD-868AEFC9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5119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D164A6-798A-A1AF-5D9F-7BE36D19D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018251-52CE-B8D5-E214-BB63A2517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699859-9E79-CE9D-AB16-69B5C537E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72ABC6C-3A59-F71F-DD48-4A018E71E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15D8AD-1B09-E18F-5E41-8FF7FF2A0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E5ABF6-E092-7A3F-3FFC-33C7E418A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1986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A3549B-40CA-090F-43AC-A76727115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6B2D3A7-31B7-DE18-EF54-C8C7F70D0B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AB7C2BD-B542-F9D7-267E-29336CA5A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9325B4-96C5-77EB-9BFC-58F6BE264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CE8F72-E070-829F-A04C-F28B6F834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40D4C0-643A-D6B6-30D2-E85BFA694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476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31B49C9-F3C4-0F03-7B8E-8C32BF5F3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74795D-5F4E-3933-0613-04A008588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6046B2-85C1-543D-5AE8-E6BEC34DE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DFEE9-38B5-40D5-8BE6-721B9CA3A82B}" type="datetimeFigureOut">
              <a:rPr lang="zh-CN" altLang="en-US" smtClean="0"/>
              <a:t>2023/5/3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C1681A-7587-1D96-D6C9-80FF7B97F6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74EA5B-8380-3073-9896-61FDAAE32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54A3D-5D2A-4B98-B802-8A67D74858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165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262828" y="0"/>
            <a:ext cx="11929172" cy="6858000"/>
            <a:chOff x="262828" y="0"/>
            <a:chExt cx="11929172" cy="685800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5000" y="0"/>
              <a:ext cx="10287000" cy="6858000"/>
            </a:xfrm>
            <a:prstGeom prst="rect">
              <a:avLst/>
            </a:prstGeom>
          </p:spPr>
        </p:pic>
        <p:sp>
          <p:nvSpPr>
            <p:cNvPr id="15" name="矩形 14"/>
            <p:cNvSpPr/>
            <p:nvPr/>
          </p:nvSpPr>
          <p:spPr>
            <a:xfrm>
              <a:off x="563831" y="0"/>
              <a:ext cx="11609582" cy="6858000"/>
            </a:xfrm>
            <a:prstGeom prst="rect">
              <a:avLst/>
            </a:prstGeom>
            <a:gradFill flip="none" rotWithShape="1">
              <a:gsLst>
                <a:gs pos="30000">
                  <a:schemeClr val="bg1"/>
                </a:gs>
                <a:gs pos="82000">
                  <a:schemeClr val="accent4">
                    <a:lumMod val="40000"/>
                    <a:lumOff val="60000"/>
                    <a:alpha val="49000"/>
                  </a:schemeClr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54E5AF2A-6D45-4517-A524-EC425DA3FD53}"/>
                </a:ext>
              </a:extLst>
            </p:cNvPr>
            <p:cNvSpPr txBox="1"/>
            <p:nvPr/>
          </p:nvSpPr>
          <p:spPr>
            <a:xfrm>
              <a:off x="395566" y="1533579"/>
              <a:ext cx="4574639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800" b="1" spc="-300" dirty="0">
                  <a:solidFill>
                    <a:srgbClr val="006666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精绝绘影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7BCC6BB-EF75-4F52-AF57-3AD2D819550B}"/>
                </a:ext>
              </a:extLst>
            </p:cNvPr>
            <p:cNvSpPr txBox="1"/>
            <p:nvPr/>
          </p:nvSpPr>
          <p:spPr>
            <a:xfrm>
              <a:off x="500141" y="3018469"/>
              <a:ext cx="413567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中文文本插图生成模型</a:t>
              </a:r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507345F8-F37E-4630-8A0B-DC806A2CC7FE}"/>
                </a:ext>
              </a:extLst>
            </p:cNvPr>
            <p:cNvGrpSpPr/>
            <p:nvPr/>
          </p:nvGrpSpPr>
          <p:grpSpPr>
            <a:xfrm>
              <a:off x="412501" y="5201489"/>
              <a:ext cx="6423728" cy="461665"/>
              <a:chOff x="1353706" y="5459884"/>
              <a:chExt cx="6423728" cy="461665"/>
            </a:xfrm>
          </p:grpSpPr>
          <p:sp>
            <p:nvSpPr>
              <p:cNvPr id="2" name="矩形: 圆角 1">
                <a:extLst>
                  <a:ext uri="{FF2B5EF4-FFF2-40B4-BE49-F238E27FC236}">
                    <a16:creationId xmlns:a16="http://schemas.microsoft.com/office/drawing/2014/main" id="{C896B7B0-DBB9-49F1-89E1-0A7146B71F32}"/>
                  </a:ext>
                </a:extLst>
              </p:cNvPr>
              <p:cNvSpPr/>
              <p:nvPr/>
            </p:nvSpPr>
            <p:spPr>
              <a:xfrm>
                <a:off x="1353706" y="5459884"/>
                <a:ext cx="6317981" cy="461665"/>
              </a:xfrm>
              <a:prstGeom prst="roundRect">
                <a:avLst/>
              </a:prstGeom>
              <a:solidFill>
                <a:srgbClr val="0066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6" name="woman_23037">
                <a:extLst>
                  <a:ext uri="{FF2B5EF4-FFF2-40B4-BE49-F238E27FC236}">
                    <a16:creationId xmlns:a16="http://schemas.microsoft.com/office/drawing/2014/main" id="{42AEBD4B-600B-418C-83DF-AC2281AA3E8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441346" y="5521299"/>
                <a:ext cx="332673" cy="340945"/>
              </a:xfrm>
              <a:custGeom>
                <a:avLst/>
                <a:gdLst>
                  <a:gd name="connsiteX0" fmla="*/ 33105 w 569320"/>
                  <a:gd name="connsiteY0" fmla="*/ 428526 h 583476"/>
                  <a:gd name="connsiteX1" fmla="*/ 50326 w 569320"/>
                  <a:gd name="connsiteY1" fmla="*/ 428526 h 583476"/>
                  <a:gd name="connsiteX2" fmla="*/ 61807 w 569320"/>
                  <a:gd name="connsiteY2" fmla="*/ 428526 h 583476"/>
                  <a:gd name="connsiteX3" fmla="*/ 71853 w 569320"/>
                  <a:gd name="connsiteY3" fmla="*/ 428526 h 583476"/>
                  <a:gd name="connsiteX4" fmla="*/ 116341 w 569320"/>
                  <a:gd name="connsiteY4" fmla="*/ 428526 h 583476"/>
                  <a:gd name="connsiteX5" fmla="*/ 127822 w 569320"/>
                  <a:gd name="connsiteY5" fmla="*/ 428526 h 583476"/>
                  <a:gd name="connsiteX6" fmla="*/ 127822 w 569320"/>
                  <a:gd name="connsiteY6" fmla="*/ 431391 h 583476"/>
                  <a:gd name="connsiteX7" fmla="*/ 127822 w 569320"/>
                  <a:gd name="connsiteY7" fmla="*/ 437121 h 583476"/>
                  <a:gd name="connsiteX8" fmla="*/ 127822 w 569320"/>
                  <a:gd name="connsiteY8" fmla="*/ 447148 h 583476"/>
                  <a:gd name="connsiteX9" fmla="*/ 66113 w 569320"/>
                  <a:gd name="connsiteY9" fmla="*/ 447148 h 583476"/>
                  <a:gd name="connsiteX10" fmla="*/ 56067 w 569320"/>
                  <a:gd name="connsiteY10" fmla="*/ 447148 h 583476"/>
                  <a:gd name="connsiteX11" fmla="*/ 46021 w 569320"/>
                  <a:gd name="connsiteY11" fmla="*/ 447148 h 583476"/>
                  <a:gd name="connsiteX12" fmla="*/ 33105 w 569320"/>
                  <a:gd name="connsiteY12" fmla="*/ 447148 h 583476"/>
                  <a:gd name="connsiteX13" fmla="*/ 33105 w 569320"/>
                  <a:gd name="connsiteY13" fmla="*/ 437121 h 583476"/>
                  <a:gd name="connsiteX14" fmla="*/ 166507 w 569320"/>
                  <a:gd name="connsiteY14" fmla="*/ 391373 h 583476"/>
                  <a:gd name="connsiteX15" fmla="*/ 147847 w 569320"/>
                  <a:gd name="connsiteY15" fmla="*/ 394240 h 583476"/>
                  <a:gd name="connsiteX16" fmla="*/ 160766 w 569320"/>
                  <a:gd name="connsiteY16" fmla="*/ 431514 h 583476"/>
                  <a:gd name="connsiteX17" fmla="*/ 160766 w 569320"/>
                  <a:gd name="connsiteY17" fmla="*/ 437249 h 583476"/>
                  <a:gd name="connsiteX18" fmla="*/ 80383 w 569320"/>
                  <a:gd name="connsiteY18" fmla="*/ 517531 h 583476"/>
                  <a:gd name="connsiteX19" fmla="*/ 54546 w 569320"/>
                  <a:gd name="connsiteY19" fmla="*/ 513230 h 583476"/>
                  <a:gd name="connsiteX20" fmla="*/ 50239 w 569320"/>
                  <a:gd name="connsiteY20" fmla="*/ 537601 h 583476"/>
                  <a:gd name="connsiteX21" fmla="*/ 54546 w 569320"/>
                  <a:gd name="connsiteY21" fmla="*/ 556238 h 583476"/>
                  <a:gd name="connsiteX22" fmla="*/ 71770 w 569320"/>
                  <a:gd name="connsiteY22" fmla="*/ 563406 h 583476"/>
                  <a:gd name="connsiteX23" fmla="*/ 160766 w 569320"/>
                  <a:gd name="connsiteY23" fmla="*/ 563406 h 583476"/>
                  <a:gd name="connsiteX24" fmla="*/ 160766 w 569320"/>
                  <a:gd name="connsiteY24" fmla="*/ 516097 h 583476"/>
                  <a:gd name="connsiteX25" fmla="*/ 170814 w 569320"/>
                  <a:gd name="connsiteY25" fmla="*/ 506062 h 583476"/>
                  <a:gd name="connsiteX26" fmla="*/ 179426 w 569320"/>
                  <a:gd name="connsiteY26" fmla="*/ 516097 h 583476"/>
                  <a:gd name="connsiteX27" fmla="*/ 179426 w 569320"/>
                  <a:gd name="connsiteY27" fmla="*/ 563406 h 583476"/>
                  <a:gd name="connsiteX28" fmla="*/ 419139 w 569320"/>
                  <a:gd name="connsiteY28" fmla="*/ 563406 h 583476"/>
                  <a:gd name="connsiteX29" fmla="*/ 419139 w 569320"/>
                  <a:gd name="connsiteY29" fmla="*/ 516097 h 583476"/>
                  <a:gd name="connsiteX30" fmla="*/ 429187 w 569320"/>
                  <a:gd name="connsiteY30" fmla="*/ 506062 h 583476"/>
                  <a:gd name="connsiteX31" fmla="*/ 437799 w 569320"/>
                  <a:gd name="connsiteY31" fmla="*/ 516097 h 583476"/>
                  <a:gd name="connsiteX32" fmla="*/ 437799 w 569320"/>
                  <a:gd name="connsiteY32" fmla="*/ 563406 h 583476"/>
                  <a:gd name="connsiteX33" fmla="*/ 526795 w 569320"/>
                  <a:gd name="connsiteY33" fmla="*/ 563406 h 583476"/>
                  <a:gd name="connsiteX34" fmla="*/ 545455 w 569320"/>
                  <a:gd name="connsiteY34" fmla="*/ 556238 h 583476"/>
                  <a:gd name="connsiteX35" fmla="*/ 549761 w 569320"/>
                  <a:gd name="connsiteY35" fmla="*/ 536167 h 583476"/>
                  <a:gd name="connsiteX36" fmla="*/ 532536 w 569320"/>
                  <a:gd name="connsiteY36" fmla="*/ 442983 h 583476"/>
                  <a:gd name="connsiteX37" fmla="*/ 495216 w 569320"/>
                  <a:gd name="connsiteY37" fmla="*/ 404276 h 583476"/>
                  <a:gd name="connsiteX38" fmla="*/ 483732 w 569320"/>
                  <a:gd name="connsiteY38" fmla="*/ 401408 h 583476"/>
                  <a:gd name="connsiteX39" fmla="*/ 432058 w 569320"/>
                  <a:gd name="connsiteY39" fmla="*/ 391373 h 583476"/>
                  <a:gd name="connsiteX40" fmla="*/ 396172 w 569320"/>
                  <a:gd name="connsiteY40" fmla="*/ 431514 h 583476"/>
                  <a:gd name="connsiteX41" fmla="*/ 308613 w 569320"/>
                  <a:gd name="connsiteY41" fmla="*/ 534734 h 583476"/>
                  <a:gd name="connsiteX42" fmla="*/ 301436 w 569320"/>
                  <a:gd name="connsiteY42" fmla="*/ 539035 h 583476"/>
                  <a:gd name="connsiteX43" fmla="*/ 294259 w 569320"/>
                  <a:gd name="connsiteY43" fmla="*/ 534734 h 583476"/>
                  <a:gd name="connsiteX44" fmla="*/ 202393 w 569320"/>
                  <a:gd name="connsiteY44" fmla="*/ 431514 h 583476"/>
                  <a:gd name="connsiteX45" fmla="*/ 80383 w 569320"/>
                  <a:gd name="connsiteY45" fmla="*/ 377037 h 583476"/>
                  <a:gd name="connsiteX46" fmla="*/ 20096 w 569320"/>
                  <a:gd name="connsiteY46" fmla="*/ 438682 h 583476"/>
                  <a:gd name="connsiteX47" fmla="*/ 40192 w 569320"/>
                  <a:gd name="connsiteY47" fmla="*/ 483124 h 583476"/>
                  <a:gd name="connsiteX48" fmla="*/ 48804 w 569320"/>
                  <a:gd name="connsiteY48" fmla="*/ 488859 h 583476"/>
                  <a:gd name="connsiteX49" fmla="*/ 57416 w 569320"/>
                  <a:gd name="connsiteY49" fmla="*/ 494593 h 583476"/>
                  <a:gd name="connsiteX50" fmla="*/ 80383 w 569320"/>
                  <a:gd name="connsiteY50" fmla="*/ 498894 h 583476"/>
                  <a:gd name="connsiteX51" fmla="*/ 142105 w 569320"/>
                  <a:gd name="connsiteY51" fmla="*/ 438682 h 583476"/>
                  <a:gd name="connsiteX52" fmla="*/ 140670 w 569320"/>
                  <a:gd name="connsiteY52" fmla="*/ 431514 h 583476"/>
                  <a:gd name="connsiteX53" fmla="*/ 127751 w 569320"/>
                  <a:gd name="connsiteY53" fmla="*/ 398541 h 583476"/>
                  <a:gd name="connsiteX54" fmla="*/ 119139 w 569320"/>
                  <a:gd name="connsiteY54" fmla="*/ 391373 h 583476"/>
                  <a:gd name="connsiteX55" fmla="*/ 116268 w 569320"/>
                  <a:gd name="connsiteY55" fmla="*/ 388506 h 583476"/>
                  <a:gd name="connsiteX56" fmla="*/ 107656 w 569320"/>
                  <a:gd name="connsiteY56" fmla="*/ 384205 h 583476"/>
                  <a:gd name="connsiteX57" fmla="*/ 80383 w 569320"/>
                  <a:gd name="connsiteY57" fmla="*/ 377037 h 583476"/>
                  <a:gd name="connsiteX58" fmla="*/ 334450 w 569320"/>
                  <a:gd name="connsiteY58" fmla="*/ 133325 h 583476"/>
                  <a:gd name="connsiteX59" fmla="*/ 322967 w 569320"/>
                  <a:gd name="connsiteY59" fmla="*/ 205005 h 583476"/>
                  <a:gd name="connsiteX60" fmla="*/ 179426 w 569320"/>
                  <a:gd name="connsiteY60" fmla="*/ 205005 h 583476"/>
                  <a:gd name="connsiteX61" fmla="*/ 179426 w 569320"/>
                  <a:gd name="connsiteY61" fmla="*/ 226509 h 583476"/>
                  <a:gd name="connsiteX62" fmla="*/ 172249 w 569320"/>
                  <a:gd name="connsiteY62" fmla="*/ 225075 h 583476"/>
                  <a:gd name="connsiteX63" fmla="*/ 165072 w 569320"/>
                  <a:gd name="connsiteY63" fmla="*/ 256615 h 583476"/>
                  <a:gd name="connsiteX64" fmla="*/ 193780 w 569320"/>
                  <a:gd name="connsiteY64" fmla="*/ 280986 h 583476"/>
                  <a:gd name="connsiteX65" fmla="*/ 242584 w 569320"/>
                  <a:gd name="connsiteY65" fmla="*/ 355533 h 583476"/>
                  <a:gd name="connsiteX66" fmla="*/ 251196 w 569320"/>
                  <a:gd name="connsiteY66" fmla="*/ 364135 h 583476"/>
                  <a:gd name="connsiteX67" fmla="*/ 261244 w 569320"/>
                  <a:gd name="connsiteY67" fmla="*/ 371303 h 583476"/>
                  <a:gd name="connsiteX68" fmla="*/ 188038 w 569320"/>
                  <a:gd name="connsiteY68" fmla="*/ 387072 h 583476"/>
                  <a:gd name="connsiteX69" fmla="*/ 228230 w 569320"/>
                  <a:gd name="connsiteY69" fmla="*/ 431514 h 583476"/>
                  <a:gd name="connsiteX70" fmla="*/ 277034 w 569320"/>
                  <a:gd name="connsiteY70" fmla="*/ 487425 h 583476"/>
                  <a:gd name="connsiteX71" fmla="*/ 288517 w 569320"/>
                  <a:gd name="connsiteY71" fmla="*/ 431514 h 583476"/>
                  <a:gd name="connsiteX72" fmla="*/ 289952 w 569320"/>
                  <a:gd name="connsiteY72" fmla="*/ 424346 h 583476"/>
                  <a:gd name="connsiteX73" fmla="*/ 272727 w 569320"/>
                  <a:gd name="connsiteY73" fmla="*/ 407143 h 583476"/>
                  <a:gd name="connsiteX74" fmla="*/ 294259 w 569320"/>
                  <a:gd name="connsiteY74" fmla="*/ 384205 h 583476"/>
                  <a:gd name="connsiteX75" fmla="*/ 300000 w 569320"/>
                  <a:gd name="connsiteY75" fmla="*/ 379904 h 583476"/>
                  <a:gd name="connsiteX76" fmla="*/ 304306 w 569320"/>
                  <a:gd name="connsiteY76" fmla="*/ 384205 h 583476"/>
                  <a:gd name="connsiteX77" fmla="*/ 327273 w 569320"/>
                  <a:gd name="connsiteY77" fmla="*/ 407143 h 583476"/>
                  <a:gd name="connsiteX78" fmla="*/ 308613 w 569320"/>
                  <a:gd name="connsiteY78" fmla="*/ 424346 h 583476"/>
                  <a:gd name="connsiteX79" fmla="*/ 310048 w 569320"/>
                  <a:gd name="connsiteY79" fmla="*/ 431514 h 583476"/>
                  <a:gd name="connsiteX80" fmla="*/ 322967 w 569320"/>
                  <a:gd name="connsiteY80" fmla="*/ 488859 h 583476"/>
                  <a:gd name="connsiteX81" fmla="*/ 371771 w 569320"/>
                  <a:gd name="connsiteY81" fmla="*/ 431514 h 583476"/>
                  <a:gd name="connsiteX82" fmla="*/ 410527 w 569320"/>
                  <a:gd name="connsiteY82" fmla="*/ 387072 h 583476"/>
                  <a:gd name="connsiteX83" fmla="*/ 337321 w 569320"/>
                  <a:gd name="connsiteY83" fmla="*/ 371303 h 583476"/>
                  <a:gd name="connsiteX84" fmla="*/ 347369 w 569320"/>
                  <a:gd name="connsiteY84" fmla="*/ 362701 h 583476"/>
                  <a:gd name="connsiteX85" fmla="*/ 355981 w 569320"/>
                  <a:gd name="connsiteY85" fmla="*/ 355533 h 583476"/>
                  <a:gd name="connsiteX86" fmla="*/ 404785 w 569320"/>
                  <a:gd name="connsiteY86" fmla="*/ 280986 h 583476"/>
                  <a:gd name="connsiteX87" fmla="*/ 433493 w 569320"/>
                  <a:gd name="connsiteY87" fmla="*/ 256615 h 583476"/>
                  <a:gd name="connsiteX88" fmla="*/ 426316 w 569320"/>
                  <a:gd name="connsiteY88" fmla="*/ 225075 h 583476"/>
                  <a:gd name="connsiteX89" fmla="*/ 419139 w 569320"/>
                  <a:gd name="connsiteY89" fmla="*/ 226509 h 583476"/>
                  <a:gd name="connsiteX90" fmla="*/ 419139 w 569320"/>
                  <a:gd name="connsiteY90" fmla="*/ 207872 h 583476"/>
                  <a:gd name="connsiteX91" fmla="*/ 334450 w 569320"/>
                  <a:gd name="connsiteY91" fmla="*/ 207872 h 583476"/>
                  <a:gd name="connsiteX92" fmla="*/ 300000 w 569320"/>
                  <a:gd name="connsiteY92" fmla="*/ 0 h 583476"/>
                  <a:gd name="connsiteX93" fmla="*/ 483732 w 569320"/>
                  <a:gd name="connsiteY93" fmla="*/ 215040 h 583476"/>
                  <a:gd name="connsiteX94" fmla="*/ 483732 w 569320"/>
                  <a:gd name="connsiteY94" fmla="*/ 382771 h 583476"/>
                  <a:gd name="connsiteX95" fmla="*/ 499522 w 569320"/>
                  <a:gd name="connsiteY95" fmla="*/ 385639 h 583476"/>
                  <a:gd name="connsiteX96" fmla="*/ 551196 w 569320"/>
                  <a:gd name="connsiteY96" fmla="*/ 440116 h 583476"/>
                  <a:gd name="connsiteX97" fmla="*/ 568421 w 569320"/>
                  <a:gd name="connsiteY97" fmla="*/ 533300 h 583476"/>
                  <a:gd name="connsiteX98" fmla="*/ 559809 w 569320"/>
                  <a:gd name="connsiteY98" fmla="*/ 569140 h 583476"/>
                  <a:gd name="connsiteX99" fmla="*/ 526795 w 569320"/>
                  <a:gd name="connsiteY99" fmla="*/ 583476 h 583476"/>
                  <a:gd name="connsiteX100" fmla="*/ 71770 w 569320"/>
                  <a:gd name="connsiteY100" fmla="*/ 583476 h 583476"/>
                  <a:gd name="connsiteX101" fmla="*/ 38756 w 569320"/>
                  <a:gd name="connsiteY101" fmla="*/ 569140 h 583476"/>
                  <a:gd name="connsiteX102" fmla="*/ 30143 w 569320"/>
                  <a:gd name="connsiteY102" fmla="*/ 533300 h 583476"/>
                  <a:gd name="connsiteX103" fmla="*/ 35885 w 569320"/>
                  <a:gd name="connsiteY103" fmla="*/ 504628 h 583476"/>
                  <a:gd name="connsiteX104" fmla="*/ 0 w 569320"/>
                  <a:gd name="connsiteY104" fmla="*/ 438682 h 583476"/>
                  <a:gd name="connsiteX105" fmla="*/ 80383 w 569320"/>
                  <a:gd name="connsiteY105" fmla="*/ 358400 h 583476"/>
                  <a:gd name="connsiteX106" fmla="*/ 116268 w 569320"/>
                  <a:gd name="connsiteY106" fmla="*/ 367002 h 583476"/>
                  <a:gd name="connsiteX107" fmla="*/ 116268 w 569320"/>
                  <a:gd name="connsiteY107" fmla="*/ 215040 h 583476"/>
                  <a:gd name="connsiteX108" fmla="*/ 300000 w 569320"/>
                  <a:gd name="connsiteY108" fmla="*/ 0 h 583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</a:cxnLst>
                <a:rect l="l" t="t" r="r" b="b"/>
                <a:pathLst>
                  <a:path w="569320" h="583476">
                    <a:moveTo>
                      <a:pt x="33105" y="428526"/>
                    </a:moveTo>
                    <a:lnTo>
                      <a:pt x="50326" y="428526"/>
                    </a:lnTo>
                    <a:lnTo>
                      <a:pt x="61807" y="428526"/>
                    </a:lnTo>
                    <a:lnTo>
                      <a:pt x="71853" y="428526"/>
                    </a:lnTo>
                    <a:lnTo>
                      <a:pt x="116341" y="428526"/>
                    </a:lnTo>
                    <a:lnTo>
                      <a:pt x="127822" y="428526"/>
                    </a:lnTo>
                    <a:lnTo>
                      <a:pt x="127822" y="431391"/>
                    </a:lnTo>
                    <a:lnTo>
                      <a:pt x="127822" y="437121"/>
                    </a:lnTo>
                    <a:lnTo>
                      <a:pt x="127822" y="447148"/>
                    </a:lnTo>
                    <a:lnTo>
                      <a:pt x="66113" y="447148"/>
                    </a:lnTo>
                    <a:lnTo>
                      <a:pt x="56067" y="447148"/>
                    </a:lnTo>
                    <a:lnTo>
                      <a:pt x="46021" y="447148"/>
                    </a:lnTo>
                    <a:lnTo>
                      <a:pt x="33105" y="447148"/>
                    </a:lnTo>
                    <a:lnTo>
                      <a:pt x="33105" y="437121"/>
                    </a:lnTo>
                    <a:close/>
                    <a:moveTo>
                      <a:pt x="166507" y="391373"/>
                    </a:moveTo>
                    <a:lnTo>
                      <a:pt x="147847" y="394240"/>
                    </a:lnTo>
                    <a:cubicBezTo>
                      <a:pt x="155024" y="405709"/>
                      <a:pt x="159330" y="418612"/>
                      <a:pt x="160766" y="431514"/>
                    </a:cubicBezTo>
                    <a:cubicBezTo>
                      <a:pt x="160766" y="434382"/>
                      <a:pt x="160766" y="435815"/>
                      <a:pt x="160766" y="437249"/>
                    </a:cubicBezTo>
                    <a:cubicBezTo>
                      <a:pt x="160766" y="481690"/>
                      <a:pt x="124881" y="517531"/>
                      <a:pt x="80383" y="517531"/>
                    </a:cubicBezTo>
                    <a:cubicBezTo>
                      <a:pt x="71770" y="517531"/>
                      <a:pt x="61723" y="516097"/>
                      <a:pt x="54546" y="513230"/>
                    </a:cubicBezTo>
                    <a:lnTo>
                      <a:pt x="50239" y="537601"/>
                    </a:lnTo>
                    <a:cubicBezTo>
                      <a:pt x="48804" y="544769"/>
                      <a:pt x="50239" y="550503"/>
                      <a:pt x="54546" y="556238"/>
                    </a:cubicBezTo>
                    <a:cubicBezTo>
                      <a:pt x="58852" y="560539"/>
                      <a:pt x="64593" y="563406"/>
                      <a:pt x="71770" y="563406"/>
                    </a:cubicBezTo>
                    <a:lnTo>
                      <a:pt x="160766" y="563406"/>
                    </a:lnTo>
                    <a:lnTo>
                      <a:pt x="160766" y="516097"/>
                    </a:lnTo>
                    <a:cubicBezTo>
                      <a:pt x="160766" y="510363"/>
                      <a:pt x="165072" y="506062"/>
                      <a:pt x="170814" y="506062"/>
                    </a:cubicBezTo>
                    <a:cubicBezTo>
                      <a:pt x="175120" y="506062"/>
                      <a:pt x="179426" y="510363"/>
                      <a:pt x="179426" y="516097"/>
                    </a:cubicBezTo>
                    <a:lnTo>
                      <a:pt x="179426" y="563406"/>
                    </a:lnTo>
                    <a:lnTo>
                      <a:pt x="419139" y="563406"/>
                    </a:lnTo>
                    <a:lnTo>
                      <a:pt x="419139" y="516097"/>
                    </a:lnTo>
                    <a:cubicBezTo>
                      <a:pt x="419139" y="510363"/>
                      <a:pt x="423445" y="506062"/>
                      <a:pt x="429187" y="506062"/>
                    </a:cubicBezTo>
                    <a:cubicBezTo>
                      <a:pt x="433493" y="506062"/>
                      <a:pt x="437799" y="510363"/>
                      <a:pt x="437799" y="516097"/>
                    </a:cubicBezTo>
                    <a:lnTo>
                      <a:pt x="437799" y="563406"/>
                    </a:lnTo>
                    <a:lnTo>
                      <a:pt x="526795" y="563406"/>
                    </a:lnTo>
                    <a:cubicBezTo>
                      <a:pt x="533972" y="563406"/>
                      <a:pt x="541149" y="560539"/>
                      <a:pt x="545455" y="556238"/>
                    </a:cubicBezTo>
                    <a:cubicBezTo>
                      <a:pt x="549761" y="550503"/>
                      <a:pt x="551196" y="544769"/>
                      <a:pt x="549761" y="536167"/>
                    </a:cubicBezTo>
                    <a:lnTo>
                      <a:pt x="532536" y="442983"/>
                    </a:lnTo>
                    <a:cubicBezTo>
                      <a:pt x="529665" y="425780"/>
                      <a:pt x="512440" y="407143"/>
                      <a:pt x="495216" y="404276"/>
                    </a:cubicBezTo>
                    <a:lnTo>
                      <a:pt x="483732" y="401408"/>
                    </a:lnTo>
                    <a:lnTo>
                      <a:pt x="432058" y="391373"/>
                    </a:lnTo>
                    <a:lnTo>
                      <a:pt x="396172" y="431514"/>
                    </a:lnTo>
                    <a:lnTo>
                      <a:pt x="308613" y="534734"/>
                    </a:lnTo>
                    <a:cubicBezTo>
                      <a:pt x="307177" y="537601"/>
                      <a:pt x="304306" y="539035"/>
                      <a:pt x="301436" y="539035"/>
                    </a:cubicBezTo>
                    <a:cubicBezTo>
                      <a:pt x="298565" y="539035"/>
                      <a:pt x="295694" y="537601"/>
                      <a:pt x="294259" y="534734"/>
                    </a:cubicBezTo>
                    <a:lnTo>
                      <a:pt x="202393" y="431514"/>
                    </a:lnTo>
                    <a:close/>
                    <a:moveTo>
                      <a:pt x="80383" y="377037"/>
                    </a:moveTo>
                    <a:cubicBezTo>
                      <a:pt x="47369" y="377037"/>
                      <a:pt x="20096" y="404276"/>
                      <a:pt x="20096" y="438682"/>
                    </a:cubicBezTo>
                    <a:cubicBezTo>
                      <a:pt x="20096" y="455886"/>
                      <a:pt x="27273" y="471655"/>
                      <a:pt x="40192" y="483124"/>
                    </a:cubicBezTo>
                    <a:cubicBezTo>
                      <a:pt x="43062" y="485991"/>
                      <a:pt x="45933" y="487425"/>
                      <a:pt x="48804" y="488859"/>
                    </a:cubicBezTo>
                    <a:cubicBezTo>
                      <a:pt x="51675" y="491726"/>
                      <a:pt x="54546" y="493159"/>
                      <a:pt x="57416" y="494593"/>
                    </a:cubicBezTo>
                    <a:cubicBezTo>
                      <a:pt x="64593" y="497460"/>
                      <a:pt x="71770" y="498894"/>
                      <a:pt x="80383" y="498894"/>
                    </a:cubicBezTo>
                    <a:cubicBezTo>
                      <a:pt x="114833" y="498894"/>
                      <a:pt x="142105" y="471655"/>
                      <a:pt x="142105" y="438682"/>
                    </a:cubicBezTo>
                    <a:cubicBezTo>
                      <a:pt x="142105" y="435815"/>
                      <a:pt x="140670" y="434382"/>
                      <a:pt x="140670" y="431514"/>
                    </a:cubicBezTo>
                    <a:cubicBezTo>
                      <a:pt x="139235" y="420045"/>
                      <a:pt x="134928" y="408576"/>
                      <a:pt x="127751" y="398541"/>
                    </a:cubicBezTo>
                    <a:cubicBezTo>
                      <a:pt x="124881" y="395674"/>
                      <a:pt x="122010" y="394240"/>
                      <a:pt x="119139" y="391373"/>
                    </a:cubicBezTo>
                    <a:cubicBezTo>
                      <a:pt x="117704" y="389940"/>
                      <a:pt x="116268" y="388506"/>
                      <a:pt x="116268" y="388506"/>
                    </a:cubicBezTo>
                    <a:cubicBezTo>
                      <a:pt x="113397" y="387072"/>
                      <a:pt x="110526" y="385639"/>
                      <a:pt x="107656" y="384205"/>
                    </a:cubicBezTo>
                    <a:cubicBezTo>
                      <a:pt x="99043" y="379904"/>
                      <a:pt x="90431" y="377037"/>
                      <a:pt x="80383" y="377037"/>
                    </a:cubicBezTo>
                    <a:close/>
                    <a:moveTo>
                      <a:pt x="334450" y="133325"/>
                    </a:moveTo>
                    <a:lnTo>
                      <a:pt x="322967" y="205005"/>
                    </a:lnTo>
                    <a:lnTo>
                      <a:pt x="179426" y="205005"/>
                    </a:lnTo>
                    <a:lnTo>
                      <a:pt x="179426" y="226509"/>
                    </a:lnTo>
                    <a:cubicBezTo>
                      <a:pt x="177991" y="225075"/>
                      <a:pt x="175120" y="225075"/>
                      <a:pt x="172249" y="225075"/>
                    </a:cubicBezTo>
                    <a:cubicBezTo>
                      <a:pt x="165072" y="227942"/>
                      <a:pt x="162201" y="242278"/>
                      <a:pt x="165072" y="256615"/>
                    </a:cubicBezTo>
                    <a:cubicBezTo>
                      <a:pt x="169378" y="272384"/>
                      <a:pt x="186603" y="282419"/>
                      <a:pt x="193780" y="280986"/>
                    </a:cubicBezTo>
                    <a:cubicBezTo>
                      <a:pt x="202393" y="306791"/>
                      <a:pt x="221053" y="335463"/>
                      <a:pt x="242584" y="355533"/>
                    </a:cubicBezTo>
                    <a:cubicBezTo>
                      <a:pt x="245455" y="358400"/>
                      <a:pt x="248326" y="361267"/>
                      <a:pt x="251196" y="364135"/>
                    </a:cubicBezTo>
                    <a:cubicBezTo>
                      <a:pt x="254067" y="365568"/>
                      <a:pt x="256938" y="368435"/>
                      <a:pt x="261244" y="371303"/>
                    </a:cubicBezTo>
                    <a:lnTo>
                      <a:pt x="188038" y="387072"/>
                    </a:lnTo>
                    <a:lnTo>
                      <a:pt x="228230" y="431514"/>
                    </a:lnTo>
                    <a:lnTo>
                      <a:pt x="277034" y="487425"/>
                    </a:lnTo>
                    <a:lnTo>
                      <a:pt x="288517" y="431514"/>
                    </a:lnTo>
                    <a:lnTo>
                      <a:pt x="289952" y="424346"/>
                    </a:lnTo>
                    <a:lnTo>
                      <a:pt x="272727" y="407143"/>
                    </a:lnTo>
                    <a:lnTo>
                      <a:pt x="294259" y="384205"/>
                    </a:lnTo>
                    <a:lnTo>
                      <a:pt x="300000" y="379904"/>
                    </a:lnTo>
                    <a:lnTo>
                      <a:pt x="304306" y="384205"/>
                    </a:lnTo>
                    <a:lnTo>
                      <a:pt x="327273" y="407143"/>
                    </a:lnTo>
                    <a:lnTo>
                      <a:pt x="308613" y="424346"/>
                    </a:lnTo>
                    <a:lnTo>
                      <a:pt x="310048" y="431514"/>
                    </a:lnTo>
                    <a:lnTo>
                      <a:pt x="322967" y="488859"/>
                    </a:lnTo>
                    <a:lnTo>
                      <a:pt x="371771" y="431514"/>
                    </a:lnTo>
                    <a:lnTo>
                      <a:pt x="410527" y="387072"/>
                    </a:lnTo>
                    <a:lnTo>
                      <a:pt x="337321" y="371303"/>
                    </a:lnTo>
                    <a:cubicBezTo>
                      <a:pt x="340192" y="368435"/>
                      <a:pt x="344498" y="365568"/>
                      <a:pt x="347369" y="362701"/>
                    </a:cubicBezTo>
                    <a:cubicBezTo>
                      <a:pt x="350239" y="361267"/>
                      <a:pt x="353110" y="358400"/>
                      <a:pt x="355981" y="355533"/>
                    </a:cubicBezTo>
                    <a:cubicBezTo>
                      <a:pt x="377512" y="335463"/>
                      <a:pt x="396172" y="306791"/>
                      <a:pt x="404785" y="280986"/>
                    </a:cubicBezTo>
                    <a:cubicBezTo>
                      <a:pt x="411962" y="282419"/>
                      <a:pt x="430622" y="272384"/>
                      <a:pt x="433493" y="256615"/>
                    </a:cubicBezTo>
                    <a:cubicBezTo>
                      <a:pt x="437799" y="242278"/>
                      <a:pt x="433493" y="227942"/>
                      <a:pt x="426316" y="225075"/>
                    </a:cubicBezTo>
                    <a:cubicBezTo>
                      <a:pt x="423445" y="223642"/>
                      <a:pt x="420574" y="225075"/>
                      <a:pt x="419139" y="226509"/>
                    </a:cubicBezTo>
                    <a:lnTo>
                      <a:pt x="419139" y="207872"/>
                    </a:lnTo>
                    <a:lnTo>
                      <a:pt x="334450" y="207872"/>
                    </a:lnTo>
                    <a:close/>
                    <a:moveTo>
                      <a:pt x="300000" y="0"/>
                    </a:moveTo>
                    <a:cubicBezTo>
                      <a:pt x="400479" y="0"/>
                      <a:pt x="483732" y="58777"/>
                      <a:pt x="483732" y="215040"/>
                    </a:cubicBezTo>
                    <a:lnTo>
                      <a:pt x="483732" y="382771"/>
                    </a:lnTo>
                    <a:lnTo>
                      <a:pt x="499522" y="385639"/>
                    </a:lnTo>
                    <a:cubicBezTo>
                      <a:pt x="523924" y="391373"/>
                      <a:pt x="546890" y="414311"/>
                      <a:pt x="551196" y="440116"/>
                    </a:cubicBezTo>
                    <a:lnTo>
                      <a:pt x="568421" y="533300"/>
                    </a:lnTo>
                    <a:cubicBezTo>
                      <a:pt x="571292" y="546203"/>
                      <a:pt x="566986" y="559105"/>
                      <a:pt x="559809" y="569140"/>
                    </a:cubicBezTo>
                    <a:cubicBezTo>
                      <a:pt x="551196" y="577742"/>
                      <a:pt x="539713" y="583476"/>
                      <a:pt x="526795" y="583476"/>
                    </a:cubicBezTo>
                    <a:lnTo>
                      <a:pt x="71770" y="583476"/>
                    </a:lnTo>
                    <a:cubicBezTo>
                      <a:pt x="58852" y="583476"/>
                      <a:pt x="47369" y="577742"/>
                      <a:pt x="38756" y="569140"/>
                    </a:cubicBezTo>
                    <a:cubicBezTo>
                      <a:pt x="31579" y="559105"/>
                      <a:pt x="28708" y="546203"/>
                      <a:pt x="30143" y="533300"/>
                    </a:cubicBezTo>
                    <a:lnTo>
                      <a:pt x="35885" y="504628"/>
                    </a:lnTo>
                    <a:cubicBezTo>
                      <a:pt x="14354" y="490292"/>
                      <a:pt x="0" y="465921"/>
                      <a:pt x="0" y="438682"/>
                    </a:cubicBezTo>
                    <a:cubicBezTo>
                      <a:pt x="0" y="394240"/>
                      <a:pt x="35885" y="358400"/>
                      <a:pt x="80383" y="358400"/>
                    </a:cubicBezTo>
                    <a:cubicBezTo>
                      <a:pt x="93302" y="358400"/>
                      <a:pt x="104785" y="361267"/>
                      <a:pt x="116268" y="367002"/>
                    </a:cubicBezTo>
                    <a:lnTo>
                      <a:pt x="116268" y="215040"/>
                    </a:lnTo>
                    <a:cubicBezTo>
                      <a:pt x="116268" y="58777"/>
                      <a:pt x="198086" y="0"/>
                      <a:pt x="3000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</p:sp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BB71E97E-1B4E-4947-8627-ADB435E0868E}"/>
                  </a:ext>
                </a:extLst>
              </p:cNvPr>
              <p:cNvSpPr txBox="1"/>
              <p:nvPr/>
            </p:nvSpPr>
            <p:spPr>
              <a:xfrm>
                <a:off x="1830056" y="5498224"/>
                <a:ext cx="594737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dirty="0">
                    <a:solidFill>
                      <a:schemeClr val="bg1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</a:rPr>
                  <a:t>汇报人：熊吉祥 陈启源 黄泓森  指导老师：杨海彤</a:t>
                </a:r>
              </a:p>
            </p:txBody>
          </p:sp>
        </p:grp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828" y="281505"/>
              <a:ext cx="4042471" cy="10908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985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>
            <a:extLst>
              <a:ext uri="{FF2B5EF4-FFF2-40B4-BE49-F238E27FC236}">
                <a16:creationId xmlns:a16="http://schemas.microsoft.com/office/drawing/2014/main" id="{946E8EC1-32D6-448A-8F1B-FAF8631C04AB}"/>
              </a:ext>
            </a:extLst>
          </p:cNvPr>
          <p:cNvSpPr/>
          <p:nvPr/>
        </p:nvSpPr>
        <p:spPr>
          <a:xfrm rot="5400000">
            <a:off x="-58992" y="366669"/>
            <a:ext cx="516194" cy="398206"/>
          </a:xfrm>
          <a:prstGeom prst="triangle">
            <a:avLst/>
          </a:prstGeom>
          <a:solidFill>
            <a:srgbClr val="006666"/>
          </a:solidFill>
          <a:ln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3040E3-6EDB-4FD2-9849-3A94FF7C6831}"/>
              </a:ext>
            </a:extLst>
          </p:cNvPr>
          <p:cNvSpPr txBox="1"/>
          <p:nvPr/>
        </p:nvSpPr>
        <p:spPr>
          <a:xfrm>
            <a:off x="398208" y="349879"/>
            <a:ext cx="3554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spc="-150" dirty="0">
                <a:solidFill>
                  <a:srgbClr val="00666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实现路径：服务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97456D8-CF7E-4E88-8C1D-7B2C3B282A24}"/>
              </a:ext>
            </a:extLst>
          </p:cNvPr>
          <p:cNvSpPr/>
          <p:nvPr/>
        </p:nvSpPr>
        <p:spPr>
          <a:xfrm flipV="1">
            <a:off x="0" y="6729614"/>
            <a:ext cx="12192000" cy="162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82" name="箭头: V 形 81">
            <a:extLst>
              <a:ext uri="{FF2B5EF4-FFF2-40B4-BE49-F238E27FC236}">
                <a16:creationId xmlns:a16="http://schemas.microsoft.com/office/drawing/2014/main" id="{ED56035B-C805-49F2-89EB-A855E121ED13}"/>
              </a:ext>
            </a:extLst>
          </p:cNvPr>
          <p:cNvSpPr/>
          <p:nvPr/>
        </p:nvSpPr>
        <p:spPr>
          <a:xfrm rot="5400000">
            <a:off x="3654835" y="1494233"/>
            <a:ext cx="534445" cy="654423"/>
          </a:xfrm>
          <a:prstGeom prst="chevron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84" name="箭头: V 形 83">
            <a:extLst>
              <a:ext uri="{FF2B5EF4-FFF2-40B4-BE49-F238E27FC236}">
                <a16:creationId xmlns:a16="http://schemas.microsoft.com/office/drawing/2014/main" id="{42AB3A5F-23F4-49BB-BADD-09ABF1A41783}"/>
              </a:ext>
            </a:extLst>
          </p:cNvPr>
          <p:cNvSpPr/>
          <p:nvPr/>
        </p:nvSpPr>
        <p:spPr>
          <a:xfrm rot="5400000">
            <a:off x="3654424" y="4870382"/>
            <a:ext cx="534445" cy="654423"/>
          </a:xfrm>
          <a:prstGeom prst="chevron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87" name="箭头: V 形 86">
            <a:extLst>
              <a:ext uri="{FF2B5EF4-FFF2-40B4-BE49-F238E27FC236}">
                <a16:creationId xmlns:a16="http://schemas.microsoft.com/office/drawing/2014/main" id="{3C2ECC7F-38CE-4FA2-B4BD-D969BA79FC65}"/>
              </a:ext>
            </a:extLst>
          </p:cNvPr>
          <p:cNvSpPr/>
          <p:nvPr/>
        </p:nvSpPr>
        <p:spPr>
          <a:xfrm rot="5400000">
            <a:off x="3654424" y="3198306"/>
            <a:ext cx="534445" cy="654423"/>
          </a:xfrm>
          <a:prstGeom prst="chevron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F07262E2-54C5-47BE-B808-8F402F07AF24}"/>
              </a:ext>
            </a:extLst>
          </p:cNvPr>
          <p:cNvSpPr txBox="1"/>
          <p:nvPr/>
        </p:nvSpPr>
        <p:spPr>
          <a:xfrm>
            <a:off x="4580126" y="1385461"/>
            <a:ext cx="4031968" cy="70320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使用 </a:t>
            </a:r>
            <a:r>
              <a:rPr lang="en-US" altLang="zh-CN" sz="30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Flask </a:t>
            </a:r>
            <a:r>
              <a:rPr lang="zh-CN" altLang="en-US" sz="30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构建微服务</a:t>
            </a:r>
            <a:endParaRPr lang="en-US" altLang="zh-CN" sz="3000" dirty="0">
              <a:solidFill>
                <a:prstClr val="black">
                  <a:lumMod val="65000"/>
                  <a:lumOff val="3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900" y="260094"/>
            <a:ext cx="2604453" cy="702789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527247B2-414F-FEA8-3DA6-FF46D000A1AF}"/>
              </a:ext>
            </a:extLst>
          </p:cNvPr>
          <p:cNvSpPr txBox="1"/>
          <p:nvPr/>
        </p:nvSpPr>
        <p:spPr>
          <a:xfrm>
            <a:off x="4579714" y="4761610"/>
            <a:ext cx="4582215" cy="70320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实现容器化，一键部署</a:t>
            </a:r>
            <a:endParaRPr lang="en-US" altLang="zh-CN" sz="3000" dirty="0">
              <a:solidFill>
                <a:prstClr val="black">
                  <a:lumMod val="65000"/>
                  <a:lumOff val="3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91EDC7C-653D-C8DC-2522-9725D66C7593}"/>
              </a:ext>
            </a:extLst>
          </p:cNvPr>
          <p:cNvSpPr txBox="1"/>
          <p:nvPr/>
        </p:nvSpPr>
        <p:spPr>
          <a:xfrm>
            <a:off x="4579715" y="3063157"/>
            <a:ext cx="3990544" cy="70320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0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使用</a:t>
            </a:r>
            <a:r>
              <a:rPr lang="en-US" altLang="zh-CN" sz="30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Gradio</a:t>
            </a:r>
            <a:r>
              <a:rPr lang="en-US" altLang="zh-CN" sz="30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30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构建前端</a:t>
            </a:r>
            <a:endParaRPr lang="en-US" altLang="zh-CN" sz="3000" dirty="0">
              <a:solidFill>
                <a:prstClr val="black">
                  <a:lumMod val="65000"/>
                  <a:lumOff val="3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926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9D141DB-F1DD-46E1-8C94-D952DF565A49}"/>
              </a:ext>
            </a:extLst>
          </p:cNvPr>
          <p:cNvSpPr/>
          <p:nvPr/>
        </p:nvSpPr>
        <p:spPr>
          <a:xfrm>
            <a:off x="919316" y="1297858"/>
            <a:ext cx="10353368" cy="4262283"/>
          </a:xfrm>
          <a:prstGeom prst="rect">
            <a:avLst/>
          </a:prstGeom>
          <a:solidFill>
            <a:schemeClr val="bg1"/>
          </a:solidFill>
          <a:ln w="28575"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514DB0F-542C-4BC8-8E90-048D33C8B3E3}"/>
              </a:ext>
            </a:extLst>
          </p:cNvPr>
          <p:cNvSpPr/>
          <p:nvPr/>
        </p:nvSpPr>
        <p:spPr>
          <a:xfrm>
            <a:off x="0" y="3521335"/>
            <a:ext cx="12192000" cy="13716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BA68762-4F56-4F6F-9E69-3510E8C48D41}"/>
              </a:ext>
            </a:extLst>
          </p:cNvPr>
          <p:cNvGrpSpPr/>
          <p:nvPr/>
        </p:nvGrpSpPr>
        <p:grpSpPr>
          <a:xfrm>
            <a:off x="3753919" y="2233009"/>
            <a:ext cx="7735074" cy="1103657"/>
            <a:chOff x="5210603" y="1257918"/>
            <a:chExt cx="3723847" cy="1103657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698ED3F-F906-4AC4-A576-6396FDB86256}"/>
                </a:ext>
              </a:extLst>
            </p:cNvPr>
            <p:cNvSpPr/>
            <p:nvPr/>
          </p:nvSpPr>
          <p:spPr>
            <a:xfrm>
              <a:off x="5210603" y="1257918"/>
              <a:ext cx="467944" cy="972000"/>
            </a:xfrm>
            <a:prstGeom prst="ellipse">
              <a:avLst/>
            </a:prstGeom>
            <a:solidFill>
              <a:srgbClr val="00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i="1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</a:t>
              </a:r>
              <a:endParaRPr lang="zh-CN" altLang="en-US" sz="4000" b="1" i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6479599-B34E-4808-B22B-EED8D0A5D785}"/>
                </a:ext>
              </a:extLst>
            </p:cNvPr>
            <p:cNvSpPr txBox="1"/>
            <p:nvPr/>
          </p:nvSpPr>
          <p:spPr>
            <a:xfrm>
              <a:off x="5816123" y="1345912"/>
              <a:ext cx="31183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6000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现场演示</a:t>
              </a: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05657538-ECD2-4345-B3C7-B18F6AAC76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51" y="1551305"/>
            <a:ext cx="2965066" cy="296506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672" b="24661"/>
          <a:stretch/>
        </p:blipFill>
        <p:spPr>
          <a:xfrm>
            <a:off x="410623" y="3774622"/>
            <a:ext cx="3383195" cy="90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972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>
            <a:extLst>
              <a:ext uri="{FF2B5EF4-FFF2-40B4-BE49-F238E27FC236}">
                <a16:creationId xmlns:a16="http://schemas.microsoft.com/office/drawing/2014/main" id="{946E8EC1-32D6-448A-8F1B-FAF8631C04AB}"/>
              </a:ext>
            </a:extLst>
          </p:cNvPr>
          <p:cNvSpPr/>
          <p:nvPr/>
        </p:nvSpPr>
        <p:spPr>
          <a:xfrm rot="5400000">
            <a:off x="-58992" y="366669"/>
            <a:ext cx="516194" cy="398206"/>
          </a:xfrm>
          <a:prstGeom prst="triangle">
            <a:avLst/>
          </a:prstGeom>
          <a:solidFill>
            <a:srgbClr val="006666"/>
          </a:solidFill>
          <a:ln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3040E3-6EDB-4FD2-9849-3A94FF7C6831}"/>
              </a:ext>
            </a:extLst>
          </p:cNvPr>
          <p:cNvSpPr txBox="1"/>
          <p:nvPr/>
        </p:nvSpPr>
        <p:spPr>
          <a:xfrm>
            <a:off x="398208" y="349879"/>
            <a:ext cx="3554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spc="-150" dirty="0">
                <a:solidFill>
                  <a:srgbClr val="00666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现场演示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97456D8-CF7E-4E88-8C1D-7B2C3B282A24}"/>
              </a:ext>
            </a:extLst>
          </p:cNvPr>
          <p:cNvSpPr/>
          <p:nvPr/>
        </p:nvSpPr>
        <p:spPr>
          <a:xfrm flipV="1">
            <a:off x="0" y="6729614"/>
            <a:ext cx="12192000" cy="162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900" y="260094"/>
            <a:ext cx="2604453" cy="702789"/>
          </a:xfrm>
          <a:prstGeom prst="rect">
            <a:avLst/>
          </a:prstGeom>
        </p:spPr>
      </p:pic>
      <p:pic>
        <p:nvPicPr>
          <p:cNvPr id="4" name="演示视频">
            <a:hlinkClick r:id="" action="ppaction://media"/>
            <a:extLst>
              <a:ext uri="{FF2B5EF4-FFF2-40B4-BE49-F238E27FC236}">
                <a16:creationId xmlns:a16="http://schemas.microsoft.com/office/drawing/2014/main" id="{2D25F1BE-BF39-3C56-2CC5-A251183BC6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12255" y="1005087"/>
            <a:ext cx="8425283" cy="52658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604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9D141DB-F1DD-46E1-8C94-D952DF565A49}"/>
              </a:ext>
            </a:extLst>
          </p:cNvPr>
          <p:cNvSpPr/>
          <p:nvPr/>
        </p:nvSpPr>
        <p:spPr>
          <a:xfrm>
            <a:off x="919316" y="1297858"/>
            <a:ext cx="10353368" cy="4262283"/>
          </a:xfrm>
          <a:prstGeom prst="rect">
            <a:avLst/>
          </a:prstGeom>
          <a:solidFill>
            <a:schemeClr val="bg1"/>
          </a:solidFill>
          <a:ln w="28575"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514DB0F-542C-4BC8-8E90-048D33C8B3E3}"/>
              </a:ext>
            </a:extLst>
          </p:cNvPr>
          <p:cNvSpPr/>
          <p:nvPr/>
        </p:nvSpPr>
        <p:spPr>
          <a:xfrm>
            <a:off x="0" y="2743199"/>
            <a:ext cx="12192000" cy="13716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209133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30FE4D5-4B80-4A68-A1DF-D54D9FB2E6DD}"/>
              </a:ext>
            </a:extLst>
          </p:cNvPr>
          <p:cNvSpPr/>
          <p:nvPr/>
        </p:nvSpPr>
        <p:spPr>
          <a:xfrm>
            <a:off x="0" y="1636467"/>
            <a:ext cx="12192000" cy="3800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398176F-82F4-4D54-BD4C-172D63096D89}"/>
              </a:ext>
            </a:extLst>
          </p:cNvPr>
          <p:cNvSpPr txBox="1"/>
          <p:nvPr/>
        </p:nvSpPr>
        <p:spPr>
          <a:xfrm>
            <a:off x="749769" y="827785"/>
            <a:ext cx="27136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sz="9600" b="1" spc="-150" dirty="0">
                <a:solidFill>
                  <a:srgbClr val="006666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Arial" panose="020B0604020202020204" pitchFamily="34" charset="0"/>
              </a:rPr>
              <a:t>目录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E36FD833-DE3A-4833-B894-F41F328E5DC5}"/>
              </a:ext>
            </a:extLst>
          </p:cNvPr>
          <p:cNvGrpSpPr/>
          <p:nvPr/>
        </p:nvGrpSpPr>
        <p:grpSpPr>
          <a:xfrm>
            <a:off x="2286953" y="2853773"/>
            <a:ext cx="3809047" cy="584775"/>
            <a:chOff x="5125403" y="1345912"/>
            <a:chExt cx="3809047" cy="584775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DBAB2B56-4889-48C4-9927-4A01B90E64A0}"/>
                </a:ext>
              </a:extLst>
            </p:cNvPr>
            <p:cNvSpPr/>
            <p:nvPr/>
          </p:nvSpPr>
          <p:spPr>
            <a:xfrm>
              <a:off x="5125403" y="1390650"/>
              <a:ext cx="495300" cy="495300"/>
            </a:xfrm>
            <a:prstGeom prst="ellipse">
              <a:avLst/>
            </a:prstGeom>
            <a:solidFill>
              <a:srgbClr val="00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i="1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</a:t>
              </a:r>
              <a:endParaRPr lang="zh-CN" altLang="en-US" b="1" i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6E31B53E-DD3D-4CEB-8F52-D535BDE6BDA2}"/>
                </a:ext>
              </a:extLst>
            </p:cNvPr>
            <p:cNvSpPr txBox="1"/>
            <p:nvPr/>
          </p:nvSpPr>
          <p:spPr>
            <a:xfrm>
              <a:off x="5816123" y="1345912"/>
              <a:ext cx="311832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32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作品概述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D07060BB-2275-4E25-A9BF-8BA2C063F438}"/>
              </a:ext>
            </a:extLst>
          </p:cNvPr>
          <p:cNvGrpSpPr/>
          <p:nvPr/>
        </p:nvGrpSpPr>
        <p:grpSpPr>
          <a:xfrm>
            <a:off x="4536836" y="3652263"/>
            <a:ext cx="3809047" cy="584775"/>
            <a:chOff x="5125403" y="1345912"/>
            <a:chExt cx="3809047" cy="584775"/>
          </a:xfrm>
        </p:grpSpPr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03E7F793-6C8B-4F72-89A0-6D121DEABAE9}"/>
                </a:ext>
              </a:extLst>
            </p:cNvPr>
            <p:cNvSpPr/>
            <p:nvPr/>
          </p:nvSpPr>
          <p:spPr>
            <a:xfrm>
              <a:off x="5125403" y="1390649"/>
              <a:ext cx="495300" cy="495300"/>
            </a:xfrm>
            <a:prstGeom prst="ellipse">
              <a:avLst/>
            </a:prstGeom>
            <a:solidFill>
              <a:srgbClr val="00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i="1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endParaRPr lang="zh-CN" altLang="en-US" b="1" i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263FD9F-FD02-4626-A988-247D5B6C6EC7}"/>
                </a:ext>
              </a:extLst>
            </p:cNvPr>
            <p:cNvSpPr txBox="1"/>
            <p:nvPr/>
          </p:nvSpPr>
          <p:spPr>
            <a:xfrm>
              <a:off x="5816123" y="1345912"/>
              <a:ext cx="311832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32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实现路径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3269380-B2DC-4B24-BD77-E45FD7175FA7}"/>
              </a:ext>
            </a:extLst>
          </p:cNvPr>
          <p:cNvGrpSpPr/>
          <p:nvPr/>
        </p:nvGrpSpPr>
        <p:grpSpPr>
          <a:xfrm>
            <a:off x="7169149" y="4339079"/>
            <a:ext cx="3809047" cy="584775"/>
            <a:chOff x="5125403" y="1345912"/>
            <a:chExt cx="3809047" cy="584775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0CCA0FD9-33CE-48DD-96DB-CDA80AC2E8F4}"/>
                </a:ext>
              </a:extLst>
            </p:cNvPr>
            <p:cNvSpPr/>
            <p:nvPr/>
          </p:nvSpPr>
          <p:spPr>
            <a:xfrm>
              <a:off x="5125403" y="1390650"/>
              <a:ext cx="495300" cy="495300"/>
            </a:xfrm>
            <a:prstGeom prst="ellipse">
              <a:avLst/>
            </a:prstGeom>
            <a:solidFill>
              <a:srgbClr val="00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i="1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3</a:t>
              </a:r>
              <a:endParaRPr lang="zh-CN" altLang="en-US" b="1" i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6B01E1E-654B-42C2-A077-240BED02668A}"/>
                </a:ext>
              </a:extLst>
            </p:cNvPr>
            <p:cNvSpPr txBox="1"/>
            <p:nvPr/>
          </p:nvSpPr>
          <p:spPr>
            <a:xfrm>
              <a:off x="5816123" y="1345912"/>
              <a:ext cx="311832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32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现场演示</a:t>
              </a:r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8B17834A-CF3F-4B1F-BED4-502CBE5F6293}"/>
              </a:ext>
            </a:extLst>
          </p:cNvPr>
          <p:cNvSpPr/>
          <p:nvPr/>
        </p:nvSpPr>
        <p:spPr>
          <a:xfrm flipV="1">
            <a:off x="0" y="6729614"/>
            <a:ext cx="12192000" cy="162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900" y="260094"/>
            <a:ext cx="2604453" cy="702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7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9D141DB-F1DD-46E1-8C94-D952DF565A49}"/>
              </a:ext>
            </a:extLst>
          </p:cNvPr>
          <p:cNvSpPr/>
          <p:nvPr/>
        </p:nvSpPr>
        <p:spPr>
          <a:xfrm>
            <a:off x="919316" y="1297858"/>
            <a:ext cx="10353368" cy="4262283"/>
          </a:xfrm>
          <a:prstGeom prst="rect">
            <a:avLst/>
          </a:prstGeom>
          <a:solidFill>
            <a:schemeClr val="bg1"/>
          </a:solidFill>
          <a:ln w="28575"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514DB0F-542C-4BC8-8E90-048D33C8B3E3}"/>
              </a:ext>
            </a:extLst>
          </p:cNvPr>
          <p:cNvSpPr/>
          <p:nvPr/>
        </p:nvSpPr>
        <p:spPr>
          <a:xfrm>
            <a:off x="0" y="3521335"/>
            <a:ext cx="12192000" cy="13716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BA68762-4F56-4F6F-9E69-3510E8C48D41}"/>
              </a:ext>
            </a:extLst>
          </p:cNvPr>
          <p:cNvGrpSpPr/>
          <p:nvPr/>
        </p:nvGrpSpPr>
        <p:grpSpPr>
          <a:xfrm>
            <a:off x="3753919" y="2233009"/>
            <a:ext cx="7735074" cy="1103657"/>
            <a:chOff x="5210603" y="1257918"/>
            <a:chExt cx="3723847" cy="1103657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698ED3F-F906-4AC4-A576-6396FDB86256}"/>
                </a:ext>
              </a:extLst>
            </p:cNvPr>
            <p:cNvSpPr/>
            <p:nvPr/>
          </p:nvSpPr>
          <p:spPr>
            <a:xfrm>
              <a:off x="5210603" y="1257918"/>
              <a:ext cx="467944" cy="972000"/>
            </a:xfrm>
            <a:prstGeom prst="ellipse">
              <a:avLst/>
            </a:prstGeom>
            <a:solidFill>
              <a:srgbClr val="00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i="1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1</a:t>
              </a:r>
              <a:endParaRPr lang="zh-CN" altLang="en-US" sz="4000" b="1" i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6479599-B34E-4808-B22B-EED8D0A5D785}"/>
                </a:ext>
              </a:extLst>
            </p:cNvPr>
            <p:cNvSpPr txBox="1"/>
            <p:nvPr/>
          </p:nvSpPr>
          <p:spPr>
            <a:xfrm>
              <a:off x="5816123" y="1345912"/>
              <a:ext cx="31183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6000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作品概述</a:t>
              </a: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05657538-ECD2-4345-B3C7-B18F6AAC76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51" y="1551305"/>
            <a:ext cx="2965066" cy="296506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672" b="24661"/>
          <a:stretch/>
        </p:blipFill>
        <p:spPr>
          <a:xfrm>
            <a:off x="410623" y="3774622"/>
            <a:ext cx="3383195" cy="90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458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>
            <a:extLst>
              <a:ext uri="{FF2B5EF4-FFF2-40B4-BE49-F238E27FC236}">
                <a16:creationId xmlns:a16="http://schemas.microsoft.com/office/drawing/2014/main" id="{946E8EC1-32D6-448A-8F1B-FAF8631C04AB}"/>
              </a:ext>
            </a:extLst>
          </p:cNvPr>
          <p:cNvSpPr/>
          <p:nvPr/>
        </p:nvSpPr>
        <p:spPr>
          <a:xfrm rot="5400000">
            <a:off x="-58992" y="366669"/>
            <a:ext cx="516194" cy="398206"/>
          </a:xfrm>
          <a:prstGeom prst="triangle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3040E3-6EDB-4FD2-9849-3A94FF7C6831}"/>
              </a:ext>
            </a:extLst>
          </p:cNvPr>
          <p:cNvSpPr txBox="1"/>
          <p:nvPr/>
        </p:nvSpPr>
        <p:spPr>
          <a:xfrm>
            <a:off x="398208" y="349879"/>
            <a:ext cx="3554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spc="-150" dirty="0">
                <a:solidFill>
                  <a:srgbClr val="00666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创意来源</a:t>
            </a:r>
            <a:endParaRPr lang="en-US" altLang="zh-CN" sz="2800" spc="-150" dirty="0">
              <a:solidFill>
                <a:srgbClr val="00666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97456D8-CF7E-4E88-8C1D-7B2C3B282A24}"/>
              </a:ext>
            </a:extLst>
          </p:cNvPr>
          <p:cNvSpPr/>
          <p:nvPr/>
        </p:nvSpPr>
        <p:spPr>
          <a:xfrm flipV="1">
            <a:off x="0" y="6729614"/>
            <a:ext cx="12192000" cy="162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2891" y="401649"/>
            <a:ext cx="2603218" cy="7011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37035C-6B80-301F-504D-54A5E7952CB2}"/>
              </a:ext>
            </a:extLst>
          </p:cNvPr>
          <p:cNvSpPr txBox="1"/>
          <p:nvPr/>
        </p:nvSpPr>
        <p:spPr>
          <a:xfrm>
            <a:off x="1727043" y="2308884"/>
            <a:ext cx="8929003" cy="165641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学生们在学习课文过程中</a:t>
            </a:r>
            <a:r>
              <a:rPr lang="zh-CN" altLang="en-US" sz="3600" b="1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缺乏视觉化的辅助</a:t>
            </a: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，导致理解和掌握知识的存在一定难度</a:t>
            </a:r>
            <a:endParaRPr lang="zh-CN" altLang="en-US" sz="3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4334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>
            <a:extLst>
              <a:ext uri="{FF2B5EF4-FFF2-40B4-BE49-F238E27FC236}">
                <a16:creationId xmlns:a16="http://schemas.microsoft.com/office/drawing/2014/main" id="{946E8EC1-32D6-448A-8F1B-FAF8631C04AB}"/>
              </a:ext>
            </a:extLst>
          </p:cNvPr>
          <p:cNvSpPr/>
          <p:nvPr/>
        </p:nvSpPr>
        <p:spPr>
          <a:xfrm rot="5400000">
            <a:off x="-58992" y="366669"/>
            <a:ext cx="516194" cy="398206"/>
          </a:xfrm>
          <a:prstGeom prst="triangle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3040E3-6EDB-4FD2-9849-3A94FF7C6831}"/>
              </a:ext>
            </a:extLst>
          </p:cNvPr>
          <p:cNvSpPr txBox="1"/>
          <p:nvPr/>
        </p:nvSpPr>
        <p:spPr>
          <a:xfrm>
            <a:off x="398208" y="349879"/>
            <a:ext cx="3554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spc="-150" dirty="0">
                <a:solidFill>
                  <a:srgbClr val="00666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用户群体</a:t>
            </a:r>
            <a:endParaRPr lang="en-US" altLang="zh-CN" sz="2800" spc="-150" dirty="0">
              <a:solidFill>
                <a:srgbClr val="00666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97456D8-CF7E-4E88-8C1D-7B2C3B282A24}"/>
              </a:ext>
            </a:extLst>
          </p:cNvPr>
          <p:cNvSpPr/>
          <p:nvPr/>
        </p:nvSpPr>
        <p:spPr>
          <a:xfrm flipV="1">
            <a:off x="0" y="6729614"/>
            <a:ext cx="12192000" cy="162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2891" y="401649"/>
            <a:ext cx="2603218" cy="7011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37035C-6B80-301F-504D-54A5E7952CB2}"/>
              </a:ext>
            </a:extLst>
          </p:cNvPr>
          <p:cNvSpPr txBox="1"/>
          <p:nvPr/>
        </p:nvSpPr>
        <p:spPr>
          <a:xfrm>
            <a:off x="1631498" y="1508038"/>
            <a:ext cx="8929003" cy="416030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教育领域的</a:t>
            </a:r>
            <a:r>
              <a:rPr lang="zh-CN" altLang="en-US" sz="3600" b="1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学生和教师</a:t>
            </a: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endParaRPr lang="en-US" altLang="zh-CN" sz="3600" b="1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对于学生而言，他们可以通过该系统生成的插图加深对知识点的理解和记忆；</a:t>
            </a:r>
            <a:endParaRPr lang="en-US" altLang="zh-CN" sz="28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对于教师而言，他们可以将这些插图应用于教学课件中，从而为学生提供更加直观、形象的讲解方式，提高自己的教学效果</a:t>
            </a:r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1166769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>
            <a:extLst>
              <a:ext uri="{FF2B5EF4-FFF2-40B4-BE49-F238E27FC236}">
                <a16:creationId xmlns:a16="http://schemas.microsoft.com/office/drawing/2014/main" id="{946E8EC1-32D6-448A-8F1B-FAF8631C04AB}"/>
              </a:ext>
            </a:extLst>
          </p:cNvPr>
          <p:cNvSpPr/>
          <p:nvPr/>
        </p:nvSpPr>
        <p:spPr>
          <a:xfrm rot="5400000">
            <a:off x="-58992" y="366669"/>
            <a:ext cx="516194" cy="398206"/>
          </a:xfrm>
          <a:prstGeom prst="triangle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3040E3-6EDB-4FD2-9849-3A94FF7C6831}"/>
              </a:ext>
            </a:extLst>
          </p:cNvPr>
          <p:cNvSpPr txBox="1"/>
          <p:nvPr/>
        </p:nvSpPr>
        <p:spPr>
          <a:xfrm>
            <a:off x="398208" y="349879"/>
            <a:ext cx="3554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spc="-150" dirty="0">
                <a:solidFill>
                  <a:srgbClr val="00666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主要功能</a:t>
            </a:r>
            <a:endParaRPr lang="en-US" altLang="zh-CN" sz="2800" spc="-150" dirty="0">
              <a:solidFill>
                <a:srgbClr val="00666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97456D8-CF7E-4E88-8C1D-7B2C3B282A24}"/>
              </a:ext>
            </a:extLst>
          </p:cNvPr>
          <p:cNvSpPr/>
          <p:nvPr/>
        </p:nvSpPr>
        <p:spPr>
          <a:xfrm flipV="1">
            <a:off x="0" y="6729614"/>
            <a:ext cx="12192000" cy="162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2891" y="401649"/>
            <a:ext cx="2603218" cy="7011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37035C-6B80-301F-504D-54A5E7952CB2}"/>
              </a:ext>
            </a:extLst>
          </p:cNvPr>
          <p:cNvSpPr txBox="1"/>
          <p:nvPr/>
        </p:nvSpPr>
        <p:spPr>
          <a:xfrm>
            <a:off x="1715169" y="2344743"/>
            <a:ext cx="9544502" cy="165641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通过输入课文内容，</a:t>
            </a:r>
            <a:r>
              <a:rPr lang="zh-CN" altLang="en-US" sz="3600" b="1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自动生成</a:t>
            </a: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符合主题的插图；</a:t>
            </a:r>
            <a:endParaRPr lang="en-US" altLang="zh-CN" sz="3600" b="1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支持自定义插图的风格和色彩样式；</a:t>
            </a:r>
            <a:endParaRPr lang="en-US" altLang="zh-CN" sz="3600" b="1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095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>
            <a:extLst>
              <a:ext uri="{FF2B5EF4-FFF2-40B4-BE49-F238E27FC236}">
                <a16:creationId xmlns:a16="http://schemas.microsoft.com/office/drawing/2014/main" id="{946E8EC1-32D6-448A-8F1B-FAF8631C04AB}"/>
              </a:ext>
            </a:extLst>
          </p:cNvPr>
          <p:cNvSpPr/>
          <p:nvPr/>
        </p:nvSpPr>
        <p:spPr>
          <a:xfrm rot="5400000">
            <a:off x="-58992" y="366669"/>
            <a:ext cx="516194" cy="398206"/>
          </a:xfrm>
          <a:prstGeom prst="triangle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3040E3-6EDB-4FD2-9849-3A94FF7C6831}"/>
              </a:ext>
            </a:extLst>
          </p:cNvPr>
          <p:cNvSpPr txBox="1"/>
          <p:nvPr/>
        </p:nvSpPr>
        <p:spPr>
          <a:xfrm>
            <a:off x="398208" y="349879"/>
            <a:ext cx="3554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spc="-150" dirty="0">
                <a:solidFill>
                  <a:srgbClr val="00666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主要特色</a:t>
            </a:r>
            <a:endParaRPr lang="en-US" altLang="zh-CN" sz="2800" spc="-150" dirty="0">
              <a:solidFill>
                <a:srgbClr val="006666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97456D8-CF7E-4E88-8C1D-7B2C3B282A24}"/>
              </a:ext>
            </a:extLst>
          </p:cNvPr>
          <p:cNvSpPr/>
          <p:nvPr/>
        </p:nvSpPr>
        <p:spPr>
          <a:xfrm flipV="1">
            <a:off x="0" y="6729614"/>
            <a:ext cx="12192000" cy="162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2891" y="401649"/>
            <a:ext cx="2603218" cy="70110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37035C-6B80-301F-504D-54A5E7952CB2}"/>
              </a:ext>
            </a:extLst>
          </p:cNvPr>
          <p:cNvSpPr txBox="1"/>
          <p:nvPr/>
        </p:nvSpPr>
        <p:spPr>
          <a:xfrm>
            <a:off x="1715169" y="2344743"/>
            <a:ext cx="9544502" cy="165641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利用了</a:t>
            </a:r>
            <a:r>
              <a:rPr lang="zh-CN" altLang="en-US" sz="3600" b="1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大语言模型</a:t>
            </a: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和</a:t>
            </a:r>
            <a:r>
              <a:rPr lang="zh-CN" altLang="en-US" sz="3600" b="1" dirty="0">
                <a:solidFill>
                  <a:srgbClr val="FF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图像生成模型</a:t>
            </a:r>
            <a:r>
              <a:rPr lang="zh-CN" altLang="en-US" sz="36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的优势，能够实现高效、准确地生成符合主题需求的插图。</a:t>
            </a:r>
            <a:endParaRPr lang="en-US" altLang="zh-CN" sz="3600" b="1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335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9D141DB-F1DD-46E1-8C94-D952DF565A49}"/>
              </a:ext>
            </a:extLst>
          </p:cNvPr>
          <p:cNvSpPr/>
          <p:nvPr/>
        </p:nvSpPr>
        <p:spPr>
          <a:xfrm>
            <a:off x="919316" y="1297858"/>
            <a:ext cx="10353368" cy="4262283"/>
          </a:xfrm>
          <a:prstGeom prst="rect">
            <a:avLst/>
          </a:prstGeom>
          <a:solidFill>
            <a:schemeClr val="bg1"/>
          </a:solidFill>
          <a:ln w="28575"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514DB0F-542C-4BC8-8E90-048D33C8B3E3}"/>
              </a:ext>
            </a:extLst>
          </p:cNvPr>
          <p:cNvSpPr/>
          <p:nvPr/>
        </p:nvSpPr>
        <p:spPr>
          <a:xfrm>
            <a:off x="0" y="3521335"/>
            <a:ext cx="12192000" cy="13716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BA68762-4F56-4F6F-9E69-3510E8C48D41}"/>
              </a:ext>
            </a:extLst>
          </p:cNvPr>
          <p:cNvGrpSpPr/>
          <p:nvPr/>
        </p:nvGrpSpPr>
        <p:grpSpPr>
          <a:xfrm>
            <a:off x="3753919" y="2233009"/>
            <a:ext cx="7735074" cy="1103657"/>
            <a:chOff x="5210603" y="1257918"/>
            <a:chExt cx="3723847" cy="1103657"/>
          </a:xfrm>
        </p:grpSpPr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7698ED3F-F906-4AC4-A576-6396FDB86256}"/>
                </a:ext>
              </a:extLst>
            </p:cNvPr>
            <p:cNvSpPr/>
            <p:nvPr/>
          </p:nvSpPr>
          <p:spPr>
            <a:xfrm>
              <a:off x="5210603" y="1257918"/>
              <a:ext cx="467944" cy="972000"/>
            </a:xfrm>
            <a:prstGeom prst="ellipse">
              <a:avLst/>
            </a:prstGeom>
            <a:solidFill>
              <a:srgbClr val="00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4000" b="1" i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2</a:t>
              </a:r>
              <a:endParaRPr lang="zh-CN" altLang="en-US" sz="4000" b="1" i="1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6479599-B34E-4808-B22B-EED8D0A5D785}"/>
                </a:ext>
              </a:extLst>
            </p:cNvPr>
            <p:cNvSpPr txBox="1"/>
            <p:nvPr/>
          </p:nvSpPr>
          <p:spPr>
            <a:xfrm>
              <a:off x="5816123" y="1345912"/>
              <a:ext cx="31183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zh-CN" altLang="en-US" sz="6000" b="1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Arial" panose="020B0604020202020204" pitchFamily="34" charset="0"/>
                </a:rPr>
                <a:t>实现路径</a:t>
              </a:r>
            </a:p>
          </p:txBody>
        </p:sp>
      </p:grpSp>
      <p:pic>
        <p:nvPicPr>
          <p:cNvPr id="14" name="图片 13">
            <a:extLst>
              <a:ext uri="{FF2B5EF4-FFF2-40B4-BE49-F238E27FC236}">
                <a16:creationId xmlns:a16="http://schemas.microsoft.com/office/drawing/2014/main" id="{05657538-ECD2-4345-B3C7-B18F6AAC761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51" y="1551305"/>
            <a:ext cx="2965066" cy="296506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672" b="24661"/>
          <a:stretch/>
        </p:blipFill>
        <p:spPr>
          <a:xfrm>
            <a:off x="410623" y="3774622"/>
            <a:ext cx="3383195" cy="90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13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>
            <a:extLst>
              <a:ext uri="{FF2B5EF4-FFF2-40B4-BE49-F238E27FC236}">
                <a16:creationId xmlns:a16="http://schemas.microsoft.com/office/drawing/2014/main" id="{946E8EC1-32D6-448A-8F1B-FAF8631C04AB}"/>
              </a:ext>
            </a:extLst>
          </p:cNvPr>
          <p:cNvSpPr/>
          <p:nvPr/>
        </p:nvSpPr>
        <p:spPr>
          <a:xfrm rot="5400000">
            <a:off x="-58992" y="366669"/>
            <a:ext cx="516194" cy="398206"/>
          </a:xfrm>
          <a:prstGeom prst="triangle">
            <a:avLst/>
          </a:prstGeom>
          <a:solidFill>
            <a:srgbClr val="006666"/>
          </a:solidFill>
          <a:ln>
            <a:solidFill>
              <a:srgbClr val="0066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83040E3-6EDB-4FD2-9849-3A94FF7C6831}"/>
              </a:ext>
            </a:extLst>
          </p:cNvPr>
          <p:cNvSpPr txBox="1"/>
          <p:nvPr/>
        </p:nvSpPr>
        <p:spPr>
          <a:xfrm>
            <a:off x="398208" y="349879"/>
            <a:ext cx="3554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spc="-150" dirty="0">
                <a:solidFill>
                  <a:srgbClr val="006666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Arial" panose="020B0604020202020204" pitchFamily="34" charset="0"/>
              </a:rPr>
              <a:t>实现路径：模型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97456D8-CF7E-4E88-8C1D-7B2C3B282A24}"/>
              </a:ext>
            </a:extLst>
          </p:cNvPr>
          <p:cNvSpPr/>
          <p:nvPr/>
        </p:nvSpPr>
        <p:spPr>
          <a:xfrm flipV="1">
            <a:off x="0" y="6729614"/>
            <a:ext cx="12192000" cy="162000"/>
          </a:xfrm>
          <a:prstGeom prst="rect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82" name="箭头: V 形 81">
            <a:extLst>
              <a:ext uri="{FF2B5EF4-FFF2-40B4-BE49-F238E27FC236}">
                <a16:creationId xmlns:a16="http://schemas.microsoft.com/office/drawing/2014/main" id="{ED56035B-C805-49F2-89EB-A855E121ED13}"/>
              </a:ext>
            </a:extLst>
          </p:cNvPr>
          <p:cNvSpPr/>
          <p:nvPr/>
        </p:nvSpPr>
        <p:spPr>
          <a:xfrm rot="5400000">
            <a:off x="1359870" y="2243781"/>
            <a:ext cx="534445" cy="654423"/>
          </a:xfrm>
          <a:prstGeom prst="chevron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84" name="箭头: V 形 83">
            <a:extLst>
              <a:ext uri="{FF2B5EF4-FFF2-40B4-BE49-F238E27FC236}">
                <a16:creationId xmlns:a16="http://schemas.microsoft.com/office/drawing/2014/main" id="{42AB3A5F-23F4-49BB-BADD-09ABF1A41783}"/>
              </a:ext>
            </a:extLst>
          </p:cNvPr>
          <p:cNvSpPr/>
          <p:nvPr/>
        </p:nvSpPr>
        <p:spPr>
          <a:xfrm rot="5400000">
            <a:off x="6774146" y="2412541"/>
            <a:ext cx="534445" cy="654423"/>
          </a:xfrm>
          <a:prstGeom prst="chevron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87" name="箭头: V 形 86">
            <a:extLst>
              <a:ext uri="{FF2B5EF4-FFF2-40B4-BE49-F238E27FC236}">
                <a16:creationId xmlns:a16="http://schemas.microsoft.com/office/drawing/2014/main" id="{3C2ECC7F-38CE-4FA2-B4BD-D969BA79FC65}"/>
              </a:ext>
            </a:extLst>
          </p:cNvPr>
          <p:cNvSpPr/>
          <p:nvPr/>
        </p:nvSpPr>
        <p:spPr>
          <a:xfrm rot="5400000">
            <a:off x="1359459" y="3947854"/>
            <a:ext cx="534445" cy="654423"/>
          </a:xfrm>
          <a:prstGeom prst="chevron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F07262E2-54C5-47BE-B808-8F402F07AF24}"/>
              </a:ext>
            </a:extLst>
          </p:cNvPr>
          <p:cNvSpPr txBox="1"/>
          <p:nvPr/>
        </p:nvSpPr>
        <p:spPr>
          <a:xfrm>
            <a:off x="2285161" y="2135009"/>
            <a:ext cx="3039874" cy="70320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0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ChatGLM</a:t>
            </a:r>
            <a:endParaRPr lang="en-US" altLang="zh-CN" sz="3000" dirty="0">
              <a:solidFill>
                <a:prstClr val="black">
                  <a:lumMod val="65000"/>
                  <a:lumOff val="3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900" y="260094"/>
            <a:ext cx="2604453" cy="702789"/>
          </a:xfrm>
          <a:prstGeom prst="rect">
            <a:avLst/>
          </a:prstGeom>
        </p:spPr>
      </p:pic>
      <p:sp>
        <p:nvSpPr>
          <p:cNvPr id="25" name="文本框 24">
            <a:extLst>
              <a:ext uri="{FF2B5EF4-FFF2-40B4-BE49-F238E27FC236}">
                <a16:creationId xmlns:a16="http://schemas.microsoft.com/office/drawing/2014/main" id="{527247B2-414F-FEA8-3DA6-FF46D000A1AF}"/>
              </a:ext>
            </a:extLst>
          </p:cNvPr>
          <p:cNvSpPr txBox="1"/>
          <p:nvPr/>
        </p:nvSpPr>
        <p:spPr>
          <a:xfrm>
            <a:off x="7699437" y="2303769"/>
            <a:ext cx="3039874" cy="70320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0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LoRA</a:t>
            </a:r>
            <a:endParaRPr lang="en-US" altLang="zh-CN" sz="3000" dirty="0">
              <a:solidFill>
                <a:prstClr val="black">
                  <a:lumMod val="65000"/>
                  <a:lumOff val="3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6" name="箭头: V 形 25">
            <a:extLst>
              <a:ext uri="{FF2B5EF4-FFF2-40B4-BE49-F238E27FC236}">
                <a16:creationId xmlns:a16="http://schemas.microsoft.com/office/drawing/2014/main" id="{3D012BDE-5FB2-85E7-6E67-D0850EB5A121}"/>
              </a:ext>
            </a:extLst>
          </p:cNvPr>
          <p:cNvSpPr/>
          <p:nvPr/>
        </p:nvSpPr>
        <p:spPr>
          <a:xfrm rot="5400000">
            <a:off x="6774146" y="3921477"/>
            <a:ext cx="534445" cy="654423"/>
          </a:xfrm>
          <a:prstGeom prst="chevron">
            <a:avLst/>
          </a:prstGeom>
          <a:solidFill>
            <a:srgbClr val="00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257F9FB-1E09-D353-52D7-8EC52CE2BFEB}"/>
              </a:ext>
            </a:extLst>
          </p:cNvPr>
          <p:cNvSpPr txBox="1"/>
          <p:nvPr/>
        </p:nvSpPr>
        <p:spPr>
          <a:xfrm>
            <a:off x="7699437" y="3812705"/>
            <a:ext cx="3039874" cy="70320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000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Stable Diffusion</a:t>
            </a:r>
            <a:endParaRPr lang="en-US" altLang="zh-CN" sz="3000" dirty="0">
              <a:solidFill>
                <a:prstClr val="black">
                  <a:lumMod val="65000"/>
                  <a:lumOff val="35000"/>
                </a:prst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91EDC7C-653D-C8DC-2522-9725D66C7593}"/>
              </a:ext>
            </a:extLst>
          </p:cNvPr>
          <p:cNvSpPr txBox="1"/>
          <p:nvPr/>
        </p:nvSpPr>
        <p:spPr>
          <a:xfrm>
            <a:off x="2284750" y="3812705"/>
            <a:ext cx="3039874" cy="70320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000" dirty="0">
                <a:solidFill>
                  <a:prstClr val="black">
                    <a:lumMod val="65000"/>
                    <a:lumOff val="35000"/>
                  </a:prst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Translation</a:t>
            </a:r>
          </a:p>
        </p:txBody>
      </p:sp>
    </p:spTree>
    <p:extLst>
      <p:ext uri="{BB962C8B-B14F-4D97-AF65-F5344CB8AC3E}">
        <p14:creationId xmlns:p14="http://schemas.microsoft.com/office/powerpoint/2010/main" val="152454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223</Words>
  <Application>Microsoft Office PowerPoint</Application>
  <PresentationFormat>宽屏</PresentationFormat>
  <Paragraphs>51</Paragraphs>
  <Slides>13</Slides>
  <Notes>13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思源黑体 CN Heavy</vt:lpstr>
      <vt:lpstr>思源黑体 CN Medium</vt:lpstr>
      <vt:lpstr>思源黑体 CN Normal</vt:lpstr>
      <vt:lpstr>等线</vt:lpstr>
      <vt:lpstr>等线 Light</vt:lpstr>
      <vt:lpstr>黑体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金 玮</dc:creator>
  <cp:lastModifiedBy>xiong jixiang</cp:lastModifiedBy>
  <cp:revision>115</cp:revision>
  <dcterms:created xsi:type="dcterms:W3CDTF">2022-06-13T04:52:32Z</dcterms:created>
  <dcterms:modified xsi:type="dcterms:W3CDTF">2023-05-03T15:53:16Z</dcterms:modified>
</cp:coreProperties>
</file>

<file path=docProps/thumbnail.jpeg>
</file>